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3" r:id="rId4"/>
    <p:sldId id="260" r:id="rId5"/>
    <p:sldId id="261" r:id="rId6"/>
    <p:sldId id="262" r:id="rId7"/>
    <p:sldId id="268" r:id="rId8"/>
    <p:sldId id="269" r:id="rId9"/>
    <p:sldId id="321" r:id="rId10"/>
    <p:sldId id="322" r:id="rId11"/>
    <p:sldId id="323" r:id="rId12"/>
    <p:sldId id="270" r:id="rId13"/>
    <p:sldId id="271" r:id="rId14"/>
    <p:sldId id="272" r:id="rId15"/>
    <p:sldId id="273" r:id="rId16"/>
    <p:sldId id="265" r:id="rId17"/>
    <p:sldId id="274" r:id="rId18"/>
    <p:sldId id="258" r:id="rId19"/>
    <p:sldId id="267" r:id="rId20"/>
    <p:sldId id="275" r:id="rId21"/>
    <p:sldId id="276" r:id="rId22"/>
    <p:sldId id="278" r:id="rId23"/>
    <p:sldId id="281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5" r:id="rId49"/>
    <p:sldId id="306" r:id="rId50"/>
    <p:sldId id="307" r:id="rId51"/>
    <p:sldId id="304" r:id="rId52"/>
    <p:sldId id="308" r:id="rId53"/>
    <p:sldId id="309" r:id="rId54"/>
    <p:sldId id="310" r:id="rId55"/>
    <p:sldId id="311" r:id="rId56"/>
    <p:sldId id="317" r:id="rId57"/>
    <p:sldId id="315" r:id="rId58"/>
    <p:sldId id="316" r:id="rId59"/>
    <p:sldId id="31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D7D6AF-5D92-4E4B-ABF7-BA9DD4C7BC2D}">
          <p14:sldIdLst>
            <p14:sldId id="256"/>
            <p14:sldId id="257"/>
            <p14:sldId id="263"/>
            <p14:sldId id="260"/>
            <p14:sldId id="261"/>
            <p14:sldId id="262"/>
            <p14:sldId id="268"/>
            <p14:sldId id="269"/>
            <p14:sldId id="321"/>
            <p14:sldId id="322"/>
            <p14:sldId id="323"/>
            <p14:sldId id="270"/>
            <p14:sldId id="271"/>
            <p14:sldId id="272"/>
            <p14:sldId id="273"/>
            <p14:sldId id="265"/>
            <p14:sldId id="274"/>
            <p14:sldId id="258"/>
            <p14:sldId id="267"/>
            <p14:sldId id="275"/>
            <p14:sldId id="276"/>
            <p14:sldId id="278"/>
            <p14:sldId id="281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2"/>
            <p14:sldId id="305"/>
            <p14:sldId id="306"/>
            <p14:sldId id="307"/>
            <p14:sldId id="304"/>
            <p14:sldId id="308"/>
            <p14:sldId id="309"/>
            <p14:sldId id="310"/>
            <p14:sldId id="311"/>
            <p14:sldId id="317"/>
            <p14:sldId id="315"/>
            <p14:sldId id="316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4EB"/>
    <a:srgbClr val="114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8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77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7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34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30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3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1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2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28B35B2-EF60-4A60-80B7-F825C15EBFDC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0375F77-0555-49A4-9159-CE1126484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13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7526-A787-418A-A55B-7F699316F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/>
              <a:t>Hyperparameter  Tuning with </a:t>
            </a:r>
            <a:br>
              <a:rPr lang="en-US" sz="5400" cap="none" dirty="0"/>
            </a:br>
            <a:r>
              <a:rPr lang="en-US" sz="5400" cap="none" dirty="0"/>
              <a:t>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F706D-F3C9-4340-B1D1-38BDFDD16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Samuel Wilson – 09/25/2019</a:t>
            </a:r>
          </a:p>
        </p:txBody>
      </p:sp>
    </p:spTree>
    <p:extLst>
      <p:ext uri="{BB962C8B-B14F-4D97-AF65-F5344CB8AC3E}">
        <p14:creationId xmlns:p14="http://schemas.microsoft.com/office/powerpoint/2010/main" val="116440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8EBAF527-8712-4C70-AABD-E4ADFB2D7205}"/>
              </a:ext>
            </a:extLst>
          </p:cNvPr>
          <p:cNvSpPr txBox="1"/>
          <p:nvPr/>
        </p:nvSpPr>
        <p:spPr>
          <a:xfrm>
            <a:off x="648920" y="1578742"/>
            <a:ext cx="869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randomly choose parameters to run the model on. This has advantages over a grid search, however we are still flying blind.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AC13A2-D2BE-46FD-AEA9-08A644A50E2B}"/>
              </a:ext>
            </a:extLst>
          </p:cNvPr>
          <p:cNvSpPr txBox="1"/>
          <p:nvPr/>
        </p:nvSpPr>
        <p:spPr>
          <a:xfrm>
            <a:off x="648920" y="614340"/>
            <a:ext cx="91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Option 2 – Random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7E474-18EA-4C0A-BB02-95B99657C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612349"/>
            <a:ext cx="6724650" cy="36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2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8EBAF527-8712-4C70-AABD-E4ADFB2D7205}"/>
              </a:ext>
            </a:extLst>
          </p:cNvPr>
          <p:cNvSpPr txBox="1"/>
          <p:nvPr/>
        </p:nvSpPr>
        <p:spPr>
          <a:xfrm>
            <a:off x="648920" y="1578742"/>
            <a:ext cx="869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Preferably, we would have some type of process to tell us where to look next. Where have prior models performed well, and where do we still need to explore?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AC13A2-D2BE-46FD-AEA9-08A644A50E2B}"/>
              </a:ext>
            </a:extLst>
          </p:cNvPr>
          <p:cNvSpPr txBox="1"/>
          <p:nvPr/>
        </p:nvSpPr>
        <p:spPr>
          <a:xfrm>
            <a:off x="648920" y="614340"/>
            <a:ext cx="91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Option 3 – Run models at promising points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E2272E-ACE5-4AC1-A206-9A7809E6E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72" y="2570952"/>
            <a:ext cx="5838456" cy="41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3982" y="0"/>
            <a:ext cx="455801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D98D446-2217-4FE8-BB47-4B2870BF9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633982" cy="686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BAEDF-4827-4137-B8EF-D4409FF644CA}"/>
              </a:ext>
            </a:extLst>
          </p:cNvPr>
          <p:cNvSpPr txBox="1"/>
          <p:nvPr/>
        </p:nvSpPr>
        <p:spPr>
          <a:xfrm>
            <a:off x="8392101" y="473600"/>
            <a:ext cx="3041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max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row sampling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Holdout RMSE: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E2A4B1E-96D4-4663-919B-190155F6AF07}"/>
              </a:ext>
            </a:extLst>
          </p:cNvPr>
          <p:cNvGraphicFramePr>
            <a:graphicFrameLocks noGrp="1"/>
          </p:cNvGraphicFramePr>
          <p:nvPr/>
        </p:nvGraphicFramePr>
        <p:xfrm>
          <a:off x="7954627" y="3255524"/>
          <a:ext cx="3761756" cy="147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9">
                  <a:extLst>
                    <a:ext uri="{9D8B030D-6E8A-4147-A177-3AD203B41FA5}">
                      <a16:colId xmlns:a16="http://schemas.microsoft.com/office/drawing/2014/main" val="401237677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3729431514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6464658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843712996"/>
                    </a:ext>
                  </a:extLst>
                </a:gridCol>
              </a:tblGrid>
              <a:tr h="3698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OOB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9531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69488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9117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97432"/>
                  </a:ext>
                </a:extLst>
              </a:tr>
            </a:tbl>
          </a:graphicData>
        </a:graphic>
      </p:graphicFrame>
      <p:sp>
        <p:nvSpPr>
          <p:cNvPr id="2" name="Arrow: Up 1">
            <a:extLst>
              <a:ext uri="{FF2B5EF4-FFF2-40B4-BE49-F238E27FC236}">
                <a16:creationId xmlns:a16="http://schemas.microsoft.com/office/drawing/2014/main" id="{CABDCF73-F465-4942-AC0D-EA43B3772C28}"/>
              </a:ext>
            </a:extLst>
          </p:cNvPr>
          <p:cNvSpPr/>
          <p:nvPr/>
        </p:nvSpPr>
        <p:spPr>
          <a:xfrm>
            <a:off x="9550279" y="4899171"/>
            <a:ext cx="570451" cy="4865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DB73B-8E4E-4199-A2DE-83EEF75F6FDE}"/>
              </a:ext>
            </a:extLst>
          </p:cNvPr>
          <p:cNvSpPr txBox="1"/>
          <p:nvPr/>
        </p:nvSpPr>
        <p:spPr>
          <a:xfrm>
            <a:off x="8431461" y="5549911"/>
            <a:ext cx="296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can use this information to tell us where to look next!</a:t>
            </a:r>
          </a:p>
        </p:txBody>
      </p:sp>
    </p:spTree>
    <p:extLst>
      <p:ext uri="{BB962C8B-B14F-4D97-AF65-F5344CB8AC3E}">
        <p14:creationId xmlns:p14="http://schemas.microsoft.com/office/powerpoint/2010/main" val="216560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1" y="0"/>
            <a:ext cx="4542259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6810F-604B-46AC-937D-12793F0996A6}"/>
              </a:ext>
            </a:extLst>
          </p:cNvPr>
          <p:cNvSpPr txBox="1"/>
          <p:nvPr/>
        </p:nvSpPr>
        <p:spPr>
          <a:xfrm>
            <a:off x="7821543" y="562997"/>
            <a:ext cx="35455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Let’s pretend for a second we know the real function.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know this, we would have to run a model for every single possible parameter value. 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is intractable! Models can take days to run.</a:t>
            </a:r>
          </a:p>
        </p:txBody>
      </p:sp>
      <p:pic>
        <p:nvPicPr>
          <p:cNvPr id="10" name="Picture 9" descr="A close up of a person&#10;&#10;Description generated with high confidence">
            <a:extLst>
              <a:ext uri="{FF2B5EF4-FFF2-40B4-BE49-F238E27FC236}">
                <a16:creationId xmlns:a16="http://schemas.microsoft.com/office/drawing/2014/main" id="{1DDEE8C4-FC3C-4D06-94D2-B0C0E7C97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8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0" y="0"/>
            <a:ext cx="4542260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E67C-FF27-47BE-86F1-395B4AB05993}"/>
              </a:ext>
            </a:extLst>
          </p:cNvPr>
          <p:cNvSpPr txBox="1"/>
          <p:nvPr/>
        </p:nvSpPr>
        <p:spPr>
          <a:xfrm>
            <a:off x="7821543" y="562997"/>
            <a:ext cx="35455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Let’s pretend for a second we know the real function.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To know this, we would have to run a model for every single possible parameter value. 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is intractable! Models can take days to run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If we knew this, we would just run the model with 1070 trees and be happy with our optimal model.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206B496-F06B-49B6-8D45-D8A46C04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6497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3" y="0"/>
            <a:ext cx="454225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E67C-FF27-47BE-86F1-395B4AB05993}"/>
              </a:ext>
            </a:extLst>
          </p:cNvPr>
          <p:cNvSpPr txBox="1"/>
          <p:nvPr/>
        </p:nvSpPr>
        <p:spPr>
          <a:xfrm>
            <a:off x="7821543" y="562997"/>
            <a:ext cx="3545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Let’s get a sample. We run the model 5 times and get the following results.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just spent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days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getting these results. </a:t>
            </a:r>
          </a:p>
        </p:txBody>
      </p:sp>
      <p:pic>
        <p:nvPicPr>
          <p:cNvPr id="4" name="Picture 3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8B91FA8C-25CF-4DDF-891E-A8A03284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6497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1" y="0"/>
            <a:ext cx="4542259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7729-7636-4B8B-9867-DDA50DE47FC6}"/>
              </a:ext>
            </a:extLst>
          </p:cNvPr>
          <p:cNvSpPr txBox="1"/>
          <p:nvPr/>
        </p:nvSpPr>
        <p:spPr>
          <a:xfrm>
            <a:off x="7821543" y="562997"/>
            <a:ext cx="35455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tells a different story.. One would be easily tricked into thinking the global minimum is around 2-3K trees.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is easy for a human to optimize… in 1 dimension.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still need to formally define how much potential each point has to figure out where to search next.</a:t>
            </a: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AE6E27A-06E3-4025-93DE-B031D1BB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7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0" y="0"/>
            <a:ext cx="4542260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7729-7636-4B8B-9867-DDA50DE47FC6}"/>
              </a:ext>
            </a:extLst>
          </p:cNvPr>
          <p:cNvSpPr txBox="1"/>
          <p:nvPr/>
        </p:nvSpPr>
        <p:spPr>
          <a:xfrm>
            <a:off x="7821543" y="562997"/>
            <a:ext cx="3545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now have an idea of where to look next!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will talk about the construction of a Gaussian Process later.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Gaussian Process has given us a formal definition of how we can assume Holdout RMSE is distributed for each value of Trees in Forest.</a:t>
            </a: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DCEC9DE-1F64-4B12-AB6F-9F8B68FFD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64974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8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1" y="0"/>
            <a:ext cx="4542259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16E7-C315-49C4-B5CF-81E3B54BCE9C}"/>
              </a:ext>
            </a:extLst>
          </p:cNvPr>
          <p:cNvSpPr txBox="1"/>
          <p:nvPr/>
        </p:nvSpPr>
        <p:spPr>
          <a:xfrm>
            <a:off x="8032460" y="3119977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Expected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AC0B3-934D-4FF5-B517-18EB4F0147C1}"/>
              </a:ext>
            </a:extLst>
          </p:cNvPr>
          <p:cNvSpPr txBox="1"/>
          <p:nvPr/>
        </p:nvSpPr>
        <p:spPr>
          <a:xfrm>
            <a:off x="8032460" y="4181401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Lower Confidence Bound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07797-E4C3-4F7A-8A07-CA3FF0B388D0}"/>
              </a:ext>
            </a:extLst>
          </p:cNvPr>
          <p:cNvSpPr txBox="1"/>
          <p:nvPr/>
        </p:nvSpPr>
        <p:spPr>
          <a:xfrm>
            <a:off x="8032460" y="5292095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of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7E458-0F7B-498E-B60D-B90C6FCA9359}"/>
              </a:ext>
            </a:extLst>
          </p:cNvPr>
          <p:cNvSpPr txBox="1"/>
          <p:nvPr/>
        </p:nvSpPr>
        <p:spPr>
          <a:xfrm>
            <a:off x="8212822" y="3436878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Given that we did see an improvement over the current best, what is the expected improvement?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0D7C8-37AF-40AB-A236-C95C5A876598}"/>
              </a:ext>
            </a:extLst>
          </p:cNvPr>
          <p:cNvSpPr txBox="1"/>
          <p:nvPr/>
        </p:nvSpPr>
        <p:spPr>
          <a:xfrm>
            <a:off x="8212821" y="4498323"/>
            <a:ext cx="30787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p% lower bound? Higher p can be chosen to incentivize exploration of “unknown” ranges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3AF3A-C8E9-4922-AFCE-7A4E3A8A1296}"/>
              </a:ext>
            </a:extLst>
          </p:cNvPr>
          <p:cNvSpPr txBox="1"/>
          <p:nvPr/>
        </p:nvSpPr>
        <p:spPr>
          <a:xfrm>
            <a:off x="8212820" y="5605731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probability that we see an improvement at this point?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B1053-617C-400B-92E0-70D8BD03C8D4}"/>
              </a:ext>
            </a:extLst>
          </p:cNvPr>
          <p:cNvSpPr txBox="1"/>
          <p:nvPr/>
        </p:nvSpPr>
        <p:spPr>
          <a:xfrm>
            <a:off x="8032460" y="717971"/>
            <a:ext cx="35821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 Gaussian Process only defines our assumption about the distribution of our model performance metric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Different Acquisition Functions can be used to determine which point(s) should be sampled next.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3BB6BF3-3BFD-4DB4-8C35-B04D8B7AE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3" y="0"/>
            <a:ext cx="454225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B1053-617C-400B-92E0-70D8BD03C8D4}"/>
              </a:ext>
            </a:extLst>
          </p:cNvPr>
          <p:cNvSpPr txBox="1"/>
          <p:nvPr/>
        </p:nvSpPr>
        <p:spPr>
          <a:xfrm>
            <a:off x="8032460" y="717971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Run another model and update the Gaussian Process. Notice how the Utility functions have changed.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660E9D5-42C1-4691-BC78-C8D66EDFB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649742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DBCB96-3E6D-400E-8DA8-65E1A0B4EEA8}"/>
              </a:ext>
            </a:extLst>
          </p:cNvPr>
          <p:cNvSpPr txBox="1"/>
          <p:nvPr/>
        </p:nvSpPr>
        <p:spPr>
          <a:xfrm>
            <a:off x="8032460" y="3119977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Expected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F2808-AE69-4483-AD03-6D42C889360C}"/>
              </a:ext>
            </a:extLst>
          </p:cNvPr>
          <p:cNvSpPr txBox="1"/>
          <p:nvPr/>
        </p:nvSpPr>
        <p:spPr>
          <a:xfrm>
            <a:off x="8032460" y="4181401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Upper Confidence Bound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8443F-9A49-4A63-AA78-0FB6DC6382C8}"/>
              </a:ext>
            </a:extLst>
          </p:cNvPr>
          <p:cNvSpPr txBox="1"/>
          <p:nvPr/>
        </p:nvSpPr>
        <p:spPr>
          <a:xfrm>
            <a:off x="8032460" y="5292095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124291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6C5F8-3E2D-4E51-B2D2-0BD2C0C3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684402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What is a Hyperparameter?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1D10-FC56-4922-A718-ED2ADCED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605" y="1610687"/>
            <a:ext cx="9015813" cy="18183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aspect of a model that controls: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The model Structure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How the model is trained</a:t>
            </a:r>
          </a:p>
          <a:p>
            <a:pPr marL="457200" lvl="2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Examples Include:</a:t>
            </a:r>
          </a:p>
          <a:p>
            <a:pPr marL="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7B80BF-2BF2-4AD7-8755-306170C5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804548"/>
              </p:ext>
            </p:extLst>
          </p:nvPr>
        </p:nvGraphicFramePr>
        <p:xfrm>
          <a:off x="1956511" y="3429000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662426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201271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280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9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Lasso:Ridge</a:t>
                      </a:r>
                      <a:r>
                        <a:rPr lang="en-US" sz="1600" dirty="0"/>
                        <a:t>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Minimum Samples per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Hidden Layers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76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Regularization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Maximum Tree 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Nodes per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12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Trees in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0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Weight Decay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67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…This list goes on forever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4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71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50760" y="0"/>
            <a:ext cx="4541240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16E7-C315-49C4-B5CF-81E3B54BCE9C}"/>
              </a:ext>
            </a:extLst>
          </p:cNvPr>
          <p:cNvSpPr txBox="1"/>
          <p:nvPr/>
        </p:nvSpPr>
        <p:spPr>
          <a:xfrm>
            <a:off x="8032460" y="3119977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Expected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AC0B3-934D-4FF5-B517-18EB4F0147C1}"/>
              </a:ext>
            </a:extLst>
          </p:cNvPr>
          <p:cNvSpPr txBox="1"/>
          <p:nvPr/>
        </p:nvSpPr>
        <p:spPr>
          <a:xfrm>
            <a:off x="8032460" y="4181401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Upper Confidence Bound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07797-E4C3-4F7A-8A07-CA3FF0B388D0}"/>
              </a:ext>
            </a:extLst>
          </p:cNvPr>
          <p:cNvSpPr txBox="1"/>
          <p:nvPr/>
        </p:nvSpPr>
        <p:spPr>
          <a:xfrm>
            <a:off x="8032460" y="5292095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of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7E458-0F7B-498E-B60D-B90C6FCA9359}"/>
              </a:ext>
            </a:extLst>
          </p:cNvPr>
          <p:cNvSpPr txBox="1"/>
          <p:nvPr/>
        </p:nvSpPr>
        <p:spPr>
          <a:xfrm>
            <a:off x="8212822" y="3436878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Given that we did see an improvement over the current best, what is the expected improvement?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0D7C8-37AF-40AB-A236-C95C5A876598}"/>
              </a:ext>
            </a:extLst>
          </p:cNvPr>
          <p:cNvSpPr txBox="1"/>
          <p:nvPr/>
        </p:nvSpPr>
        <p:spPr>
          <a:xfrm>
            <a:off x="8212821" y="4498323"/>
            <a:ext cx="30787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p% upper bound? Higher p can be chose to incentivize exploration of “unknown” ranges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3AF3A-C8E9-4922-AFCE-7A4E3A8A1296}"/>
              </a:ext>
            </a:extLst>
          </p:cNvPr>
          <p:cNvSpPr txBox="1"/>
          <p:nvPr/>
        </p:nvSpPr>
        <p:spPr>
          <a:xfrm>
            <a:off x="8212820" y="5605731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probability that we see an improvement at this point?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B1053-617C-400B-92E0-70D8BD03C8D4}"/>
              </a:ext>
            </a:extLst>
          </p:cNvPr>
          <p:cNvSpPr txBox="1"/>
          <p:nvPr/>
        </p:nvSpPr>
        <p:spPr>
          <a:xfrm>
            <a:off x="8032460" y="717971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Run another model and update the Gaussian Process. Notice how the Utility functions have changed.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C523EED-7BBA-4646-98CB-03C2E6CD7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650760" cy="68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8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49741" y="0"/>
            <a:ext cx="4542259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216E7-C315-49C4-B5CF-81E3B54BCE9C}"/>
              </a:ext>
            </a:extLst>
          </p:cNvPr>
          <p:cNvSpPr txBox="1"/>
          <p:nvPr/>
        </p:nvSpPr>
        <p:spPr>
          <a:xfrm>
            <a:off x="8032460" y="3119977"/>
            <a:ext cx="281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Expected Improvement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AC0B3-934D-4FF5-B517-18EB4F0147C1}"/>
              </a:ext>
            </a:extLst>
          </p:cNvPr>
          <p:cNvSpPr txBox="1"/>
          <p:nvPr/>
        </p:nvSpPr>
        <p:spPr>
          <a:xfrm>
            <a:off x="8032460" y="4181401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Upper Confidence Bound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07797-E4C3-4F7A-8A07-CA3FF0B388D0}"/>
              </a:ext>
            </a:extLst>
          </p:cNvPr>
          <p:cNvSpPr txBox="1"/>
          <p:nvPr/>
        </p:nvSpPr>
        <p:spPr>
          <a:xfrm>
            <a:off x="8032460" y="5292095"/>
            <a:ext cx="307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of 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7E458-0F7B-498E-B60D-B90C6FCA9359}"/>
              </a:ext>
            </a:extLst>
          </p:cNvPr>
          <p:cNvSpPr txBox="1"/>
          <p:nvPr/>
        </p:nvSpPr>
        <p:spPr>
          <a:xfrm>
            <a:off x="8212822" y="3436878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Given that we did see an improvement over the current best, what is the expected improvement?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E0D7C8-37AF-40AB-A236-C95C5A876598}"/>
              </a:ext>
            </a:extLst>
          </p:cNvPr>
          <p:cNvSpPr txBox="1"/>
          <p:nvPr/>
        </p:nvSpPr>
        <p:spPr>
          <a:xfrm>
            <a:off x="8212821" y="4498323"/>
            <a:ext cx="307875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p% upper bound? Higher p can be chose to incentivize exploration of “unknown” ranges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3AF3A-C8E9-4922-AFCE-7A4E3A8A1296}"/>
              </a:ext>
            </a:extLst>
          </p:cNvPr>
          <p:cNvSpPr txBox="1"/>
          <p:nvPr/>
        </p:nvSpPr>
        <p:spPr>
          <a:xfrm>
            <a:off x="8212820" y="5605731"/>
            <a:ext cx="30787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What is the probability that we see an improvement at this point?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B1053-617C-400B-92E0-70D8BD03C8D4}"/>
              </a:ext>
            </a:extLst>
          </p:cNvPr>
          <p:cNvSpPr txBox="1"/>
          <p:nvPr/>
        </p:nvSpPr>
        <p:spPr>
          <a:xfrm>
            <a:off x="8032460" y="717971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Run another model and update the Gaussian Process. Notice how the Utility functions have changed.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ED53B56-EC82-49DE-A3A8-6299DC90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49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06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1441-4ACE-4B43-BAF6-8F75496E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Gaussian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0702F-868E-4EF6-8B23-4CF355AEEFF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20775" y="1825625"/>
            <a:ext cx="741362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 far, the Gaussian process has been abstracted.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13F656-BE81-47A5-B04C-272B8099976E}"/>
              </a:ext>
            </a:extLst>
          </p:cNvPr>
          <p:cNvSpPr txBox="1">
            <a:spLocks/>
          </p:cNvSpPr>
          <p:nvPr/>
        </p:nvSpPr>
        <p:spPr>
          <a:xfrm>
            <a:off x="1120774" y="2724473"/>
            <a:ext cx="10233025" cy="8679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Definition: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 collection of random variables, any finite number of which have Gaussian distributions.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DFB241-007E-4517-9F53-0DA25AB6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4011120"/>
            <a:ext cx="6467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4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CF8D0C-5F33-49A7-874B-B9ABE2BEE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5" r="17218" b="-1"/>
          <a:stretch/>
        </p:blipFill>
        <p:spPr>
          <a:xfrm>
            <a:off x="20" y="10"/>
            <a:ext cx="6095979" cy="685799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7C2D69-5420-4FFD-BFC1-BF1201AD0D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17538" b="-1"/>
          <a:stretch/>
        </p:blipFill>
        <p:spPr>
          <a:xfrm>
            <a:off x="6096001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1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device&#10;&#10;Description generated with high confidence">
            <a:extLst>
              <a:ext uri="{FF2B5EF4-FFF2-40B4-BE49-F238E27FC236}">
                <a16:creationId xmlns:a16="http://schemas.microsoft.com/office/drawing/2014/main" id="{2FA3C2D8-D0B0-4F54-ADB6-DE68C66A8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8" r="15225" b="-1"/>
          <a:stretch/>
        </p:blipFill>
        <p:spPr>
          <a:xfrm>
            <a:off x="6096021" y="10"/>
            <a:ext cx="6095979" cy="685799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FD304DF-B3DF-4B0D-95AE-1077B2EA47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r="15110" b="-1"/>
          <a:stretch/>
        </p:blipFill>
        <p:spPr>
          <a:xfrm>
            <a:off x="1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28F0F52-2080-40D2-96AF-A0F9BA69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7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2033EF-D3D3-4488-97CE-68C00F49A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1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40360A4-B030-403B-94DE-BB6F9B43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19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3D74FAD-2B87-4147-A4DB-DE088ADC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1C1C1B7-FFA6-4B15-9023-ED1B11F65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89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hanging&#10;&#10;Description generated with high confidence">
            <a:extLst>
              <a:ext uri="{FF2B5EF4-FFF2-40B4-BE49-F238E27FC236}">
                <a16:creationId xmlns:a16="http://schemas.microsoft.com/office/drawing/2014/main" id="{7612E2B7-0E10-4228-B53C-2426CBFA5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1" y="1259486"/>
            <a:ext cx="7500697" cy="43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1E3A564-EDAF-4A42-986C-D521BF429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3825D0A-7AE0-40F6-BE67-747586132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3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1F84C-1997-466C-87F8-A48C5FB7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AC0FB33-BCC4-4E03-9EC8-A403BD708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67CA450-F710-4B29-B42C-D396CD93D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2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F96EDD6-D303-42C0-83D2-781A8713F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996BDA3-2F7D-45BA-8280-62D824349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54678AA-92C3-4EA7-8556-B1C77111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76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386E197-1A84-4477-A88E-410FE2B2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CB1D5A6-C7AE-4183-B2F6-AC5EF3553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14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3981" y="0"/>
            <a:ext cx="4558019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4F977-7F62-4E1E-B3B8-F23D0BCA99D2}"/>
              </a:ext>
            </a:extLst>
          </p:cNvPr>
          <p:cNvSpPr txBox="1"/>
          <p:nvPr/>
        </p:nvSpPr>
        <p:spPr>
          <a:xfrm>
            <a:off x="7633981" y="2828835"/>
            <a:ext cx="4019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can easily create a random forest to fit this data, but we need to be careful about which hyperparameters we use…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63BF2C-8939-47D4-805B-CFA2EDE3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3981" cy="686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7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659C1FE-8039-4F3D-9C03-511E3A4DC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8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89266BB-FB9E-44E2-A268-2AE92A3DC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32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8361230-EC82-418B-A417-6842EFC92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0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7948A49-8BA9-4AF0-AB95-BC6DF641A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4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66EA6B-9080-4817-A727-8F3C1379C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2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38A038-EBB9-4706-9CCC-31B40AB88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4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82A4372-ECCE-4A6E-A005-AC22ECE3A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4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B292415-2F56-4CDD-8BAB-3E85EBEDB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4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58D5A67-30C9-4EBC-954B-1A9B0586C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79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3CA741-2EB8-4C4C-B38B-B0FEC3AF0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8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1139" y="0"/>
            <a:ext cx="4560861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4F977-7F62-4E1E-B3B8-F23D0BCA99D2}"/>
              </a:ext>
            </a:extLst>
          </p:cNvPr>
          <p:cNvSpPr txBox="1"/>
          <p:nvPr/>
        </p:nvSpPr>
        <p:spPr>
          <a:xfrm>
            <a:off x="8390679" y="473600"/>
            <a:ext cx="3041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500 max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100% row sampling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Holdout RMSE: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6B5363F-97C9-4D13-9615-84B611BE1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1139" cy="6858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A0526B-818A-4230-A185-E744D99D2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234358"/>
              </p:ext>
            </p:extLst>
          </p:nvPr>
        </p:nvGraphicFramePr>
        <p:xfrm>
          <a:off x="7954627" y="3255524"/>
          <a:ext cx="3761756" cy="73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9">
                  <a:extLst>
                    <a:ext uri="{9D8B030D-6E8A-4147-A177-3AD203B41FA5}">
                      <a16:colId xmlns:a16="http://schemas.microsoft.com/office/drawing/2014/main" val="401237677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3729431514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6464658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843712996"/>
                    </a:ext>
                  </a:extLst>
                </a:gridCol>
              </a:tblGrid>
              <a:tr h="3698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OOB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9531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6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788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C75CC01-0742-410D-ADC7-43DDC2607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EA687F8F-BA37-42FA-904D-8CF193A5F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1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92523CF-7F6D-4E68-BF24-740436C83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6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71E889A-0D60-41A5-9FFF-94E212824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81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AB67BA36-F652-4C05-84B6-B196DCE03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4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9240-C7DC-48D7-BE59-78EE773731DA}"/>
              </a:ext>
            </a:extLst>
          </p:cNvPr>
          <p:cNvSpPr txBox="1"/>
          <p:nvPr/>
        </p:nvSpPr>
        <p:spPr>
          <a:xfrm>
            <a:off x="2044117" y="545284"/>
            <a:ext cx="8103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But Sam, we just prolonged our problem! We still have to tune the Gaussian Process hyper-parameters!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99CB044-D719-47CB-9B47-18CF3BC7E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73" y="1499391"/>
            <a:ext cx="6843252" cy="51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1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9240-C7DC-48D7-BE59-78EE773731DA}"/>
              </a:ext>
            </a:extLst>
          </p:cNvPr>
          <p:cNvSpPr txBox="1"/>
          <p:nvPr/>
        </p:nvSpPr>
        <p:spPr>
          <a:xfrm>
            <a:off x="2044117" y="545284"/>
            <a:ext cx="8103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Gaussian Processes are usually less expensive to train, and can be optimized with Newton’s Method.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8689E71-2DF9-45F8-989B-E44093109B5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43" y="1499391"/>
            <a:ext cx="683971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8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9240-C7DC-48D7-BE59-78EE773731DA}"/>
              </a:ext>
            </a:extLst>
          </p:cNvPr>
          <p:cNvSpPr txBox="1"/>
          <p:nvPr/>
        </p:nvSpPr>
        <p:spPr>
          <a:xfrm>
            <a:off x="2044117" y="545284"/>
            <a:ext cx="8103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Gaussian Processes are usually less expensive to train, and can be optimized with Newton’s Method.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E5625B5-0B10-4787-A861-781E193F0BB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43" y="1499391"/>
            <a:ext cx="683971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9240-C7DC-48D7-BE59-78EE773731DA}"/>
              </a:ext>
            </a:extLst>
          </p:cNvPr>
          <p:cNvSpPr txBox="1"/>
          <p:nvPr/>
        </p:nvSpPr>
        <p:spPr>
          <a:xfrm>
            <a:off x="2044117" y="545284"/>
            <a:ext cx="8103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Gaussian Processes are usually less expensive to train, and can be optimized with Newton’s Method.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1A75D0E-BEA4-4A2E-97C6-ABBDE596756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43" y="1499391"/>
            <a:ext cx="683971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18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BC9240-C7DC-48D7-BE59-78EE773731DA}"/>
              </a:ext>
            </a:extLst>
          </p:cNvPr>
          <p:cNvSpPr txBox="1"/>
          <p:nvPr/>
        </p:nvSpPr>
        <p:spPr>
          <a:xfrm>
            <a:off x="2044117" y="545284"/>
            <a:ext cx="8103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Gaussian Processes are usually less expensive to train, and can be optimized with Newton’s Method.</a:t>
            </a:r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742EE7D-5DC4-473A-B608-17B60663787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43" y="1499391"/>
            <a:ext cx="6839712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4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3982" y="0"/>
            <a:ext cx="455801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4F977-7F62-4E1E-B3B8-F23D0BCA99D2}"/>
              </a:ext>
            </a:extLst>
          </p:cNvPr>
          <p:cNvSpPr txBox="1"/>
          <p:nvPr/>
        </p:nvSpPr>
        <p:spPr>
          <a:xfrm>
            <a:off x="8392101" y="473600"/>
            <a:ext cx="3041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100 max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75% row sampling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Holdout RMSE: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5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3F81A06-5C1E-47EA-BFDC-8669A4543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3982" cy="686055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B6E1B3-9C37-4D7B-A651-4B706E914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73577"/>
              </p:ext>
            </p:extLst>
          </p:nvPr>
        </p:nvGraphicFramePr>
        <p:xfrm>
          <a:off x="7954627" y="3255524"/>
          <a:ext cx="3761756" cy="1109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9">
                  <a:extLst>
                    <a:ext uri="{9D8B030D-6E8A-4147-A177-3AD203B41FA5}">
                      <a16:colId xmlns:a16="http://schemas.microsoft.com/office/drawing/2014/main" val="401237677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3729431514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6464658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843712996"/>
                    </a:ext>
                  </a:extLst>
                </a:gridCol>
              </a:tblGrid>
              <a:tr h="3698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OOB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9531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69488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91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2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3982" y="0"/>
            <a:ext cx="455801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5212094-8D1E-4E2F-A949-7102CF7E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33982" cy="686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959706-E0E6-4FEF-8332-11A3CF901569}"/>
              </a:ext>
            </a:extLst>
          </p:cNvPr>
          <p:cNvSpPr txBox="1"/>
          <p:nvPr/>
        </p:nvSpPr>
        <p:spPr>
          <a:xfrm>
            <a:off x="8392101" y="473600"/>
            <a:ext cx="3041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5000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max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1% row sampling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Holdout RMSE: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7.5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8B0DD1-A687-4226-AD6F-A3680C6EA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44189"/>
              </p:ext>
            </p:extLst>
          </p:nvPr>
        </p:nvGraphicFramePr>
        <p:xfrm>
          <a:off x="7954627" y="3255524"/>
          <a:ext cx="3761756" cy="147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9">
                  <a:extLst>
                    <a:ext uri="{9D8B030D-6E8A-4147-A177-3AD203B41FA5}">
                      <a16:colId xmlns:a16="http://schemas.microsoft.com/office/drawing/2014/main" val="401237677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3729431514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6464658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843712996"/>
                    </a:ext>
                  </a:extLst>
                </a:gridCol>
              </a:tblGrid>
              <a:tr h="3698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OOB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9531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69488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9117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9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972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023CA-A26F-492F-8462-2C7E72B3EDF2}"/>
              </a:ext>
            </a:extLst>
          </p:cNvPr>
          <p:cNvSpPr/>
          <p:nvPr/>
        </p:nvSpPr>
        <p:spPr>
          <a:xfrm>
            <a:off x="7633982" y="0"/>
            <a:ext cx="4558018" cy="6858000"/>
          </a:xfrm>
          <a:prstGeom prst="rect">
            <a:avLst/>
          </a:prstGeom>
          <a:solidFill>
            <a:srgbClr val="D5E4EB"/>
          </a:solidFill>
          <a:ln>
            <a:solidFill>
              <a:srgbClr val="D5E4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D98D446-2217-4FE8-BB47-4B2870BF9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633982" cy="686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3BAEDF-4827-4137-B8EF-D4409FF644CA}"/>
              </a:ext>
            </a:extLst>
          </p:cNvPr>
          <p:cNvSpPr txBox="1"/>
          <p:nvPr/>
        </p:nvSpPr>
        <p:spPr>
          <a:xfrm>
            <a:off x="8392101" y="473600"/>
            <a:ext cx="3041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max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 row sampling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Holdout RMSE: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?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E2A4B1E-96D4-4663-919B-190155F6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57465"/>
              </p:ext>
            </p:extLst>
          </p:nvPr>
        </p:nvGraphicFramePr>
        <p:xfrm>
          <a:off x="7954627" y="3255524"/>
          <a:ext cx="3761756" cy="147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439">
                  <a:extLst>
                    <a:ext uri="{9D8B030D-6E8A-4147-A177-3AD203B41FA5}">
                      <a16:colId xmlns:a16="http://schemas.microsoft.com/office/drawing/2014/main" val="401237677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3729431514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64646586"/>
                    </a:ext>
                  </a:extLst>
                </a:gridCol>
                <a:gridCol w="940439">
                  <a:extLst>
                    <a:ext uri="{9D8B030D-6E8A-4147-A177-3AD203B41FA5}">
                      <a16:colId xmlns:a16="http://schemas.microsoft.com/office/drawing/2014/main" val="1843712996"/>
                    </a:ext>
                  </a:extLst>
                </a:gridCol>
              </a:tblGrid>
              <a:tr h="3698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OOB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79531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769488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091170"/>
                  </a:ext>
                </a:extLst>
              </a:tr>
              <a:tr h="369867">
                <a:tc>
                  <a:txBody>
                    <a:bodyPr/>
                    <a:lstStyle/>
                    <a:p>
                      <a:r>
                        <a:rPr lang="en-US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97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15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0C247F-B32B-4635-8DC7-12BC75682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9" y="3981157"/>
            <a:ext cx="2457793" cy="22625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1D9B1A-BFA4-4609-B18E-3D38E3B1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184" y="3981157"/>
            <a:ext cx="2457793" cy="22217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0BF84C-5061-4BD2-977A-F0C484B4C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0" y="3981157"/>
            <a:ext cx="2457792" cy="22217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8A660A-62E0-4182-AE40-AC61DC179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714" y="3981157"/>
            <a:ext cx="2366961" cy="22625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5260047-E5FE-4AAE-B904-8A0C3B9BB3BF}"/>
              </a:ext>
            </a:extLst>
          </p:cNvPr>
          <p:cNvSpPr txBox="1"/>
          <p:nvPr/>
        </p:nvSpPr>
        <p:spPr>
          <a:xfrm>
            <a:off x="1173770" y="3467998"/>
            <a:ext cx="140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 Parameter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8EE8BA-2C84-4366-99B5-32F1E4464798}"/>
              </a:ext>
            </a:extLst>
          </p:cNvPr>
          <p:cNvSpPr txBox="1"/>
          <p:nvPr/>
        </p:nvSpPr>
        <p:spPr>
          <a:xfrm>
            <a:off x="3940442" y="3467998"/>
            <a:ext cx="149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2 Parameters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9DFBF9-CD25-4E5A-9766-AD3AB366DB10}"/>
              </a:ext>
            </a:extLst>
          </p:cNvPr>
          <p:cNvSpPr txBox="1"/>
          <p:nvPr/>
        </p:nvSpPr>
        <p:spPr>
          <a:xfrm>
            <a:off x="6764017" y="3467998"/>
            <a:ext cx="146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3 Parameters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311DD4-7F3F-4EC0-BD4F-A709C99DBABE}"/>
              </a:ext>
            </a:extLst>
          </p:cNvPr>
          <p:cNvSpPr txBox="1"/>
          <p:nvPr/>
        </p:nvSpPr>
        <p:spPr>
          <a:xfrm>
            <a:off x="9556148" y="3467998"/>
            <a:ext cx="146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4 Parameters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BAF527-8712-4C70-AABD-E4ADFB2D7205}"/>
              </a:ext>
            </a:extLst>
          </p:cNvPr>
          <p:cNvSpPr txBox="1"/>
          <p:nvPr/>
        </p:nvSpPr>
        <p:spPr>
          <a:xfrm>
            <a:off x="648920" y="1578742"/>
            <a:ext cx="8695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 run a model for a comprehensive set of parameters. This might give us a good parameter set, however running models can be expensive, so searching over the entire parameter space becomes intractable for models with many hyperparameters.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AC13A2-D2BE-46FD-AEA9-08A644A50E2B}"/>
              </a:ext>
            </a:extLst>
          </p:cNvPr>
          <p:cNvSpPr txBox="1"/>
          <p:nvPr/>
        </p:nvSpPr>
        <p:spPr>
          <a:xfrm>
            <a:off x="648920" y="614340"/>
            <a:ext cx="911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Option 1 – Grid Search</a:t>
            </a:r>
          </a:p>
        </p:txBody>
      </p:sp>
    </p:spTree>
    <p:extLst>
      <p:ext uri="{BB962C8B-B14F-4D97-AF65-F5344CB8AC3E}">
        <p14:creationId xmlns:p14="http://schemas.microsoft.com/office/powerpoint/2010/main" val="3113182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Override1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0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1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2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3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4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5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6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7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8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19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0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1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2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3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4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5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6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7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8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29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0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1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2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3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4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5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36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4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5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6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7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8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ppt/theme/themeOverride9.xml><?xml version="1.0" encoding="utf-8"?>
<a:themeOverride xmlns:a="http://schemas.openxmlformats.org/drawingml/2006/main">
  <a:clrScheme name="Depth">
    <a:dk1>
      <a:sysClr val="windowText" lastClr="000000"/>
    </a:dk1>
    <a:lt1>
      <a:sysClr val="window" lastClr="FFFFFF"/>
    </a:lt1>
    <a:dk2>
      <a:srgbClr val="455F51"/>
    </a:dk2>
    <a:lt2>
      <a:srgbClr val="94D7E4"/>
    </a:lt2>
    <a:accent1>
      <a:srgbClr val="41AEBD"/>
    </a:accent1>
    <a:accent2>
      <a:srgbClr val="97E9D5"/>
    </a:accent2>
    <a:accent3>
      <a:srgbClr val="A2CF49"/>
    </a:accent3>
    <a:accent4>
      <a:srgbClr val="608F3D"/>
    </a:accent4>
    <a:accent5>
      <a:srgbClr val="F4DE3A"/>
    </a:accent5>
    <a:accent6>
      <a:srgbClr val="FCB11C"/>
    </a:accent6>
    <a:hlink>
      <a:srgbClr val="FBCA98"/>
    </a:hlink>
    <a:folHlink>
      <a:srgbClr val="D3B86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11162</TotalTime>
  <Words>995</Words>
  <Application>Microsoft Office PowerPoint</Application>
  <PresentationFormat>Widescreen</PresentationFormat>
  <Paragraphs>198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Corbel</vt:lpstr>
      <vt:lpstr>Depth</vt:lpstr>
      <vt:lpstr>Hyperparameter  Tuning with  Bayesian Optimization</vt:lpstr>
      <vt:lpstr>What is a Hyperparameter?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Hyperparameter  Tuning with  Bayesian Optimization</dc:title>
  <dc:creator>Samuel Wilson</dc:creator>
  <cp:lastModifiedBy>BINAYAKA MISHRA</cp:lastModifiedBy>
  <cp:revision>27</cp:revision>
  <dcterms:created xsi:type="dcterms:W3CDTF">2019-09-05T18:29:54Z</dcterms:created>
  <dcterms:modified xsi:type="dcterms:W3CDTF">2021-09-24T04:31:49Z</dcterms:modified>
</cp:coreProperties>
</file>